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0" d="100"/>
          <a:sy n="80" d="100"/>
        </p:scale>
        <p:origin x="1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6CD46D-368E-482C-AE3E-C704C45021C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7F6A-3F6F-4014-A56A-AF2673C6D82D}" type="slidenum">
              <a:rPr lang="en-US" smtClean="0"/>
              <a:t>‹#›</a:t>
            </a:fld>
            <a:endParaRPr lang="en-US"/>
          </a:p>
        </p:txBody>
      </p:sp>
    </p:spTree>
    <p:extLst>
      <p:ext uri="{BB962C8B-B14F-4D97-AF65-F5344CB8AC3E}">
        <p14:creationId xmlns:p14="http://schemas.microsoft.com/office/powerpoint/2010/main" val="914693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CD46D-368E-482C-AE3E-C704C45021C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7F6A-3F6F-4014-A56A-AF2673C6D82D}" type="slidenum">
              <a:rPr lang="en-US" smtClean="0"/>
              <a:t>‹#›</a:t>
            </a:fld>
            <a:endParaRPr lang="en-US"/>
          </a:p>
        </p:txBody>
      </p:sp>
    </p:spTree>
    <p:extLst>
      <p:ext uri="{BB962C8B-B14F-4D97-AF65-F5344CB8AC3E}">
        <p14:creationId xmlns:p14="http://schemas.microsoft.com/office/powerpoint/2010/main" val="188988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CD46D-368E-482C-AE3E-C704C45021C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7F6A-3F6F-4014-A56A-AF2673C6D82D}" type="slidenum">
              <a:rPr lang="en-US" smtClean="0"/>
              <a:t>‹#›</a:t>
            </a:fld>
            <a:endParaRPr lang="en-US"/>
          </a:p>
        </p:txBody>
      </p:sp>
    </p:spTree>
    <p:extLst>
      <p:ext uri="{BB962C8B-B14F-4D97-AF65-F5344CB8AC3E}">
        <p14:creationId xmlns:p14="http://schemas.microsoft.com/office/powerpoint/2010/main" val="350617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CD46D-368E-482C-AE3E-C704C45021C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7F6A-3F6F-4014-A56A-AF2673C6D82D}" type="slidenum">
              <a:rPr lang="en-US" smtClean="0"/>
              <a:t>‹#›</a:t>
            </a:fld>
            <a:endParaRPr lang="en-US"/>
          </a:p>
        </p:txBody>
      </p:sp>
    </p:spTree>
    <p:extLst>
      <p:ext uri="{BB962C8B-B14F-4D97-AF65-F5344CB8AC3E}">
        <p14:creationId xmlns:p14="http://schemas.microsoft.com/office/powerpoint/2010/main" val="25964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6CD46D-368E-482C-AE3E-C704C45021C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7F6A-3F6F-4014-A56A-AF2673C6D82D}" type="slidenum">
              <a:rPr lang="en-US" smtClean="0"/>
              <a:t>‹#›</a:t>
            </a:fld>
            <a:endParaRPr lang="en-US"/>
          </a:p>
        </p:txBody>
      </p:sp>
    </p:spTree>
    <p:extLst>
      <p:ext uri="{BB962C8B-B14F-4D97-AF65-F5344CB8AC3E}">
        <p14:creationId xmlns:p14="http://schemas.microsoft.com/office/powerpoint/2010/main" val="72925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6CD46D-368E-482C-AE3E-C704C45021C5}"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D7F6A-3F6F-4014-A56A-AF2673C6D82D}" type="slidenum">
              <a:rPr lang="en-US" smtClean="0"/>
              <a:t>‹#›</a:t>
            </a:fld>
            <a:endParaRPr lang="en-US"/>
          </a:p>
        </p:txBody>
      </p:sp>
    </p:spTree>
    <p:extLst>
      <p:ext uri="{BB962C8B-B14F-4D97-AF65-F5344CB8AC3E}">
        <p14:creationId xmlns:p14="http://schemas.microsoft.com/office/powerpoint/2010/main" val="146179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6CD46D-368E-482C-AE3E-C704C45021C5}"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D7F6A-3F6F-4014-A56A-AF2673C6D82D}" type="slidenum">
              <a:rPr lang="en-US" smtClean="0"/>
              <a:t>‹#›</a:t>
            </a:fld>
            <a:endParaRPr lang="en-US"/>
          </a:p>
        </p:txBody>
      </p:sp>
    </p:spTree>
    <p:extLst>
      <p:ext uri="{BB962C8B-B14F-4D97-AF65-F5344CB8AC3E}">
        <p14:creationId xmlns:p14="http://schemas.microsoft.com/office/powerpoint/2010/main" val="125152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CD46D-368E-482C-AE3E-C704C45021C5}"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D7F6A-3F6F-4014-A56A-AF2673C6D82D}" type="slidenum">
              <a:rPr lang="en-US" smtClean="0"/>
              <a:t>‹#›</a:t>
            </a:fld>
            <a:endParaRPr lang="en-US"/>
          </a:p>
        </p:txBody>
      </p:sp>
    </p:spTree>
    <p:extLst>
      <p:ext uri="{BB962C8B-B14F-4D97-AF65-F5344CB8AC3E}">
        <p14:creationId xmlns:p14="http://schemas.microsoft.com/office/powerpoint/2010/main" val="2887066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CD46D-368E-482C-AE3E-C704C45021C5}"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D7F6A-3F6F-4014-A56A-AF2673C6D82D}" type="slidenum">
              <a:rPr lang="en-US" smtClean="0"/>
              <a:t>‹#›</a:t>
            </a:fld>
            <a:endParaRPr lang="en-US"/>
          </a:p>
        </p:txBody>
      </p:sp>
    </p:spTree>
    <p:extLst>
      <p:ext uri="{BB962C8B-B14F-4D97-AF65-F5344CB8AC3E}">
        <p14:creationId xmlns:p14="http://schemas.microsoft.com/office/powerpoint/2010/main" val="147252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CD46D-368E-482C-AE3E-C704C45021C5}"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D7F6A-3F6F-4014-A56A-AF2673C6D82D}" type="slidenum">
              <a:rPr lang="en-US" smtClean="0"/>
              <a:t>‹#›</a:t>
            </a:fld>
            <a:endParaRPr lang="en-US"/>
          </a:p>
        </p:txBody>
      </p:sp>
    </p:spTree>
    <p:extLst>
      <p:ext uri="{BB962C8B-B14F-4D97-AF65-F5344CB8AC3E}">
        <p14:creationId xmlns:p14="http://schemas.microsoft.com/office/powerpoint/2010/main" val="143317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CD46D-368E-482C-AE3E-C704C45021C5}"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D7F6A-3F6F-4014-A56A-AF2673C6D82D}" type="slidenum">
              <a:rPr lang="en-US" smtClean="0"/>
              <a:t>‹#›</a:t>
            </a:fld>
            <a:endParaRPr lang="en-US"/>
          </a:p>
        </p:txBody>
      </p:sp>
    </p:spTree>
    <p:extLst>
      <p:ext uri="{BB962C8B-B14F-4D97-AF65-F5344CB8AC3E}">
        <p14:creationId xmlns:p14="http://schemas.microsoft.com/office/powerpoint/2010/main" val="38505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CD46D-368E-482C-AE3E-C704C45021C5}"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D7F6A-3F6F-4014-A56A-AF2673C6D82D}" type="slidenum">
              <a:rPr lang="en-US" smtClean="0"/>
              <a:t>‹#›</a:t>
            </a:fld>
            <a:endParaRPr lang="en-US"/>
          </a:p>
        </p:txBody>
      </p:sp>
    </p:spTree>
    <p:extLst>
      <p:ext uri="{BB962C8B-B14F-4D97-AF65-F5344CB8AC3E}">
        <p14:creationId xmlns:p14="http://schemas.microsoft.com/office/powerpoint/2010/main" val="1849371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Punjab Mental Health (Amendment) Act, 2014</a:t>
            </a:r>
            <a:endParaRPr lang="en-US" dirty="0"/>
          </a:p>
        </p:txBody>
      </p:sp>
      <p:sp>
        <p:nvSpPr>
          <p:cNvPr id="3" name="Subtitle 2"/>
          <p:cNvSpPr>
            <a:spLocks noGrp="1"/>
          </p:cNvSpPr>
          <p:nvPr>
            <p:ph type="subTitle" idx="1"/>
          </p:nvPr>
        </p:nvSpPr>
        <p:spPr/>
        <p:txBody>
          <a:bodyPr/>
          <a:lstStyle/>
          <a:p>
            <a:r>
              <a:rPr lang="en-US" dirty="0" smtClean="0"/>
              <a:t>Salient features</a:t>
            </a:r>
            <a:endParaRPr lang="en-US" dirty="0"/>
          </a:p>
        </p:txBody>
      </p:sp>
    </p:spTree>
    <p:extLst>
      <p:ext uri="{BB962C8B-B14F-4D97-AF65-F5344CB8AC3E}">
        <p14:creationId xmlns:p14="http://schemas.microsoft.com/office/powerpoint/2010/main" val="3672577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act replaced the Lunacy Act of 1912.</a:t>
            </a:r>
          </a:p>
          <a:p>
            <a:r>
              <a:rPr lang="en-US" dirty="0" smtClean="0"/>
              <a:t>Under this law any form of inhuman treatment to a person </a:t>
            </a:r>
            <a:r>
              <a:rPr lang="en-US" dirty="0" err="1" smtClean="0"/>
              <a:t>suffereing</a:t>
            </a:r>
            <a:r>
              <a:rPr lang="en-US" dirty="0" smtClean="0"/>
              <a:t> from a mental disorder has been made a offense with up to five years’ imprisonment and a fine of </a:t>
            </a:r>
            <a:r>
              <a:rPr lang="en-US" dirty="0" err="1" smtClean="0"/>
              <a:t>Rs</a:t>
            </a:r>
            <a:r>
              <a:rPr lang="en-US" dirty="0" smtClean="0"/>
              <a:t>. 50,000. </a:t>
            </a:r>
          </a:p>
          <a:p>
            <a:r>
              <a:rPr lang="en-US" dirty="0" smtClean="0"/>
              <a:t>The inhuman treatment includes branding, heating, exercising, chaining a person to trees etc. and subjecting such a person to physical, emotional or sexual abuse.</a:t>
            </a:r>
          </a:p>
          <a:p>
            <a:r>
              <a:rPr lang="en-US" dirty="0" smtClean="0"/>
              <a:t>The punishment will be applicable to any one “subjecting a child to the cultural practice of rendering him mentally retarded.”</a:t>
            </a:r>
            <a:endParaRPr lang="en-US" dirty="0"/>
          </a:p>
        </p:txBody>
      </p:sp>
    </p:spTree>
    <p:extLst>
      <p:ext uri="{BB962C8B-B14F-4D97-AF65-F5344CB8AC3E}">
        <p14:creationId xmlns:p14="http://schemas.microsoft.com/office/powerpoint/2010/main" val="2237676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This act also aims at curbing another practice followed mostly by feudal and urban landlords, who with the alleged connivance of police and doctors, get their relatives declared mentally retarded to deny them their share in the family property.</a:t>
            </a:r>
          </a:p>
          <a:p>
            <a:r>
              <a:rPr lang="en-US" dirty="0" smtClean="0"/>
              <a:t>According to this act, specialized psychiatric treatment would only be carried out with the informal consent of the patient or on the written order by the psychiatric in charge of the treatment of the patient or his relative or guardian, if the patient is a minor.</a:t>
            </a:r>
          </a:p>
          <a:p>
            <a:r>
              <a:rPr lang="en-US" dirty="0" smtClean="0"/>
              <a:t>Salient features of the act includes the establishment of a Mental Health Authority (MHA), consisting of a chairperson and not more than 14 members.</a:t>
            </a:r>
            <a:endParaRPr lang="en-US" dirty="0"/>
          </a:p>
        </p:txBody>
      </p:sp>
    </p:spTree>
    <p:extLst>
      <p:ext uri="{BB962C8B-B14F-4D97-AF65-F5344CB8AC3E}">
        <p14:creationId xmlns:p14="http://schemas.microsoft.com/office/powerpoint/2010/main" val="1338967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226</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Punjab Mental Health (Amendment) Act, 2014</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Punjab Mental Health (Amendment) Act, 2014</dc:title>
  <dc:creator>Abdul Rehman</dc:creator>
  <cp:lastModifiedBy>Abdul Rehman</cp:lastModifiedBy>
  <cp:revision>4</cp:revision>
  <dcterms:created xsi:type="dcterms:W3CDTF">2020-12-04T04:23:35Z</dcterms:created>
  <dcterms:modified xsi:type="dcterms:W3CDTF">2020-12-04T05:46:04Z</dcterms:modified>
</cp:coreProperties>
</file>